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2" r:id="rId5"/>
    <p:sldId id="259" r:id="rId6"/>
    <p:sldId id="269" r:id="rId7"/>
    <p:sldId id="261" r:id="rId8"/>
    <p:sldId id="271" r:id="rId9"/>
    <p:sldId id="262" r:id="rId10"/>
    <p:sldId id="263" r:id="rId11"/>
    <p:sldId id="264" r:id="rId12"/>
    <p:sldId id="265" r:id="rId13"/>
    <p:sldId id="270" r:id="rId14"/>
    <p:sldId id="267" r:id="rId15"/>
    <p:sldId id="266" r:id="rId16"/>
    <p:sldId id="268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958ABD-6551-434E-8527-254149EA2BA4}" type="datetimeFigureOut">
              <a:rPr lang="it-IT" smtClean="0"/>
              <a:t>06/05/2022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3A19D-94A6-4DF7-AFBF-2363A5A66BC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7504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8085B4-590C-4918-A0B5-CE7822AC1A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9994801-E038-4704-83B3-E0C199D09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9259DF-8871-4E37-8EAD-A0AB39EF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BB18BE-3AB8-4E3D-BFE8-66B036535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C01DB7-6D5B-45F9-A2D4-0F8B7753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591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8A881-335D-49B9-AADA-261F5A46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8691EAF-E36F-40BB-B16C-1E27DEF85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2F7E17-E30E-4906-AD29-D072923C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B848D1-1BC0-4050-894A-26E14E8CC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2300F9-33C1-4042-B8F8-4CE6E3CE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38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4355D-D991-455F-B0E0-6FB0A622B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D9B6AAA-765C-4AEF-BF60-BC9D5C1B1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A0A45-855B-4BE6-A7AE-79E1F6BC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9F7030-6A36-406F-A0DE-64DB686B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25F72A-1E88-44AA-A4F7-73A132F8B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51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E8A3C1-4146-4837-BAF7-00D7BB4F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71F30D-CCA3-4C60-9659-99DFE12B3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D7F061-B02C-4166-8D86-FC9F4C8E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2429F5-68A4-47EC-8113-2D393976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192A85-77D1-43CC-9042-550F0B6B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47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3ECAD5-6D9A-4EBD-8409-5AC627B1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57A9025-0465-4562-BC60-D9B46B2DC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6390C0-6D72-4642-BD30-8DE0E5B8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EF1EFC-3E4A-4DCB-808C-3CE41C1C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2763C5-AF08-4892-A2E1-13649DE83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490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A61D76-5010-4FD3-B089-50387000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D7ABD2-8804-4BA6-BBB7-C12E2A610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4D31D42-3265-4E29-9F0B-0F114F716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8B7744-619B-45A1-8A84-D54739AE5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931DC6-A9B8-46E4-8E2A-E30E5CFF8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D35C32-5879-4D70-8351-8A287E30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0711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A06FB6-A764-427C-956E-C949E102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488812-5149-4DAD-909D-FE35D87B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59C9C8A-84F3-4420-A9C1-FC8985388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036914A-4B97-472C-A642-EC038E0AA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5FE119-0B82-456C-ADEF-256B6BFC6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F81E46F-1F6A-4C17-995F-E9B44DB14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97D44A6-D444-405A-97D3-2F70F7AA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182AEB-D30E-4ADB-AB2C-BE32B85C4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84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8D744D-5280-401B-BF79-4246D0B2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5232E89-C50C-47C1-B7E7-1DA1BCEF1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2AF12B0-A676-40B8-AE31-6B4C53A1B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DF70472-11DE-49A4-B798-7BFDD7A4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06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3B4D122-80DC-44F7-8450-6F280A8A8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D3288F3-C279-4B03-94CC-FC7D0B6BC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C902A3A-5EFC-47DC-A753-D8EC382E9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378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606F2F-E919-42AD-9DA9-E5485B80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A51BEE-3B16-4D3A-A704-77747F0B2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A5F839-98B4-4589-9635-743BAD593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6BEB97-A901-4998-A658-13BF69282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CF21F6-4848-4017-BB65-2383AB85C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90814E-2EBB-4154-9F48-2A46857C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03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A19DFB-A47C-4B45-82A7-DF23FE21C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29CB31C-1AA6-4BA1-90EB-663AC688E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B91D2F-169C-45FB-86D7-FAD852864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0558122-7DA9-4B00-BDF0-651042999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B07FAC-028F-40FE-9DA6-980A2D69C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DE4D390-9539-4B8E-A770-A048C810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14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55DB90E-29C6-4F3F-AF5A-897079F56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DD281A-6F2B-4B3E-8164-450AA81A8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8067B2-1E9B-472A-99F6-AFAA4AD8E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448F7-DD57-4979-B58A-23296E53A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F261D0-7D4F-4354-8407-4E79C6263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87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8FC45F-8F44-4A2F-A4A1-506D26E92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b="1" dirty="0">
                <a:latin typeface="Aharoni" panose="02010803020104030203" pitchFamily="2" charset="-79"/>
                <a:cs typeface="Aharoni" panose="02010803020104030203" pitchFamily="2" charset="-79"/>
              </a:rPr>
              <a:t>EYE TRACKER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770D8D8-3BCD-4A81-8842-DA8A05D22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b="1" dirty="0"/>
              <a:t>Presentazione progetto di Sistemi Digitali M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80C3FE-23B7-4037-9217-468E4B5D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9DD242-E0F1-48CB-AF30-237631AA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615511-2108-4447-A0F4-6BA545C7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42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7D8B2F-04F4-47F6-9844-99B286C0E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1938E7-7C91-4562-A618-986BC8F16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27093" cy="2028528"/>
          </a:xfrm>
        </p:spPr>
        <p:txBody>
          <a:bodyPr>
            <a:normAutofit/>
          </a:bodyPr>
          <a:lstStyle/>
          <a:p>
            <a:r>
              <a:rPr lang="it-IT" sz="2400" dirty="0" err="1"/>
              <a:t>Tflite</a:t>
            </a:r>
            <a:r>
              <a:rPr lang="it-IT" sz="2400" dirty="0"/>
              <a:t> richiede un file metadata nel caso di tensori di input di tipo kTfLiteFloat32 per </a:t>
            </a:r>
            <a:r>
              <a:rPr lang="it-IT" sz="2400" dirty="0" err="1"/>
              <a:t>pre</a:t>
            </a:r>
            <a:r>
              <a:rPr lang="it-IT" sz="2400" dirty="0"/>
              <a:t>-processare le immagini: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286095-DBD8-41AF-9468-7B9635CF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C0A663-D05F-4CA1-B12E-C2E737D3D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0B328A-8B60-471D-8A4E-5C92468AB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10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7FE91E-915B-4151-83CC-E2CDE15D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979" y="2917567"/>
            <a:ext cx="5077534" cy="141942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5A82CD4-5AF6-4727-9587-DCAB256A5352}"/>
              </a:ext>
            </a:extLst>
          </p:cNvPr>
          <p:cNvCxnSpPr/>
          <p:nvPr/>
        </p:nvCxnSpPr>
        <p:spPr>
          <a:xfrm>
            <a:off x="5251746" y="4469450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0EFE585-79D5-4F0F-A852-9CDFD6D78A72}"/>
              </a:ext>
            </a:extLst>
          </p:cNvPr>
          <p:cNvSpPr txBox="1"/>
          <p:nvPr/>
        </p:nvSpPr>
        <p:spPr>
          <a:xfrm>
            <a:off x="2712979" y="5227182"/>
            <a:ext cx="5537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Ora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importa</a:t>
            </a:r>
            <a:r>
              <a:rPr lang="en-US" sz="2000" dirty="0"/>
              <a:t> il </a:t>
            </a:r>
            <a:r>
              <a:rPr lang="en-US" sz="2000" i="1" dirty="0" err="1"/>
              <a:t>metadata.tflite</a:t>
            </a:r>
            <a:r>
              <a:rPr lang="en-US" sz="2000" i="1" dirty="0"/>
              <a:t> </a:t>
            </a:r>
            <a:r>
              <a:rPr lang="en-US" sz="2000" dirty="0"/>
              <a:t>come file Machine Learning </a:t>
            </a:r>
            <a:r>
              <a:rPr lang="en-US" sz="2000" i="1" dirty="0"/>
              <a:t>ml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</a:t>
            </a:r>
            <a:r>
              <a:rPr lang="en-US" sz="2000" dirty="0" err="1"/>
              <a:t>dell’applicazione</a:t>
            </a:r>
            <a:r>
              <a:rPr lang="en-US" sz="2000" dirty="0"/>
              <a:t> Android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52664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77C26-7ACE-487B-A18D-3ADBDF5C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pic>
        <p:nvPicPr>
          <p:cNvPr id="8" name="Content Placeholder 7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823A9FB-B743-41BD-9BDA-DA0C6FD66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786" y="1253331"/>
            <a:ext cx="2447627" cy="4351338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FA2536-D1C3-4FA0-BCF9-42425D59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6F9BB4-8949-4356-962E-F0E39AFC7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80B3EA-83AC-41AD-9830-80275963A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11</a:t>
            </a:fld>
            <a:endParaRPr lang="it-I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7ED3D-CDB5-49FD-9492-0D9556C8C46A}"/>
              </a:ext>
            </a:extLst>
          </p:cNvPr>
          <p:cNvSpPr txBox="1"/>
          <p:nvPr/>
        </p:nvSpPr>
        <p:spPr>
          <a:xfrm>
            <a:off x="838200" y="1690688"/>
            <a:ext cx="479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Interfaccia 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F7873-2B0C-4CF0-BD92-0A68F52E9946}"/>
              </a:ext>
            </a:extLst>
          </p:cNvPr>
          <p:cNvSpPr txBox="1"/>
          <p:nvPr/>
        </p:nvSpPr>
        <p:spPr>
          <a:xfrm>
            <a:off x="982765" y="2580830"/>
            <a:ext cx="51132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Play Game</a:t>
            </a:r>
            <a:r>
              <a:rPr lang="it-IT" sz="2400" dirty="0"/>
              <a:t>, al centro per giocare al mini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/>
              <a:t>Calibration</a:t>
            </a:r>
            <a:r>
              <a:rPr lang="it-IT" sz="2400" dirty="0"/>
              <a:t>, in alto a sinistra per calibrare la fotocamera prima del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Nerd mode</a:t>
            </a:r>
            <a:r>
              <a:rPr lang="it-IT" sz="2400" dirty="0"/>
              <a:t>, in alto a destra per filtraggio </a:t>
            </a:r>
            <a:r>
              <a:rPr lang="it-IT" sz="2400" dirty="0" err="1"/>
              <a:t>real</a:t>
            </a:r>
            <a:r>
              <a:rPr lang="it-IT" sz="2400" dirty="0"/>
              <a:t> time della fotocamera.</a:t>
            </a:r>
          </a:p>
        </p:txBody>
      </p:sp>
    </p:spTree>
    <p:extLst>
      <p:ext uri="{BB962C8B-B14F-4D97-AF65-F5344CB8AC3E}">
        <p14:creationId xmlns:p14="http://schemas.microsoft.com/office/powerpoint/2010/main" val="159949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12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284581"/>
            <a:ext cx="699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Individua </a:t>
            </a:r>
            <a:r>
              <a:rPr lang="it-IT" sz="2000" dirty="0" err="1"/>
              <a:t>real</a:t>
            </a:r>
            <a:r>
              <a:rPr lang="it-IT" sz="2000" dirty="0"/>
              <a:t> time gli occhi della persona, permette di vedere i boxes creati dalla rete neurale attorno agli occhi dell’utente.</a:t>
            </a:r>
          </a:p>
          <a:p>
            <a:endParaRPr lang="it-IT" sz="2000" dirty="0"/>
          </a:p>
          <a:p>
            <a:r>
              <a:rPr lang="it-IT" sz="2000" dirty="0"/>
              <a:t>Interfaccia che presenta </a:t>
            </a:r>
            <a:r>
              <a:rPr lang="it-IT" sz="2000" i="1" dirty="0"/>
              <a:t>3 bottoni</a:t>
            </a:r>
            <a:r>
              <a:rPr lang="it-IT" sz="2000" dirty="0"/>
              <a:t>: </a:t>
            </a:r>
          </a:p>
          <a:p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Preview</a:t>
            </a:r>
            <a:r>
              <a:rPr lang="it-IT" sz="2000" dirty="0"/>
              <a:t> che permette di avviare la propria fotocamera frontale o esterna;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 err="1"/>
              <a:t>Analyze</a:t>
            </a:r>
            <a:r>
              <a:rPr lang="it-IT" sz="2000" dirty="0"/>
              <a:t> che permette la visualizzazione dei boxes creati dalla rete neurale in </a:t>
            </a:r>
            <a:r>
              <a:rPr lang="it-IT" sz="2000" dirty="0" err="1"/>
              <a:t>real</a:t>
            </a:r>
            <a:r>
              <a:rPr lang="it-IT" sz="2000" dirty="0"/>
              <a:t> time;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Fotocamera frontale/esterna</a:t>
            </a:r>
            <a:r>
              <a:rPr lang="it-IT" sz="2000" dirty="0"/>
              <a:t> per cambiare da una fotocamera all’altra.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9B720419-CA17-5CB6-2954-9790F27C9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869" y="1690688"/>
            <a:ext cx="2224598" cy="395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7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13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505754"/>
            <a:ext cx="6246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Inserita anche una barra di scorrimento in modo tale da impostare e mostrare a schermo gli occhi individuati solo sopra una certo livello di precisione della rete. </a:t>
            </a:r>
            <a:r>
              <a:rPr lang="it-IT" sz="2400"/>
              <a:t>(0% minimo – 100% </a:t>
            </a:r>
            <a:r>
              <a:rPr lang="it-IT" sz="2400" dirty="0"/>
              <a:t>massimo)</a:t>
            </a: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857006EA-14C6-D5DD-D943-6F067D51D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810" y="1027906"/>
            <a:ext cx="2727978" cy="484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85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</a:t>
            </a:r>
            <a:r>
              <a:rPr lang="it-IT" sz="2400" b="1" dirty="0" err="1"/>
              <a:t>Calibration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14</a:t>
            </a:fld>
            <a:endParaRPr lang="it-IT"/>
          </a:p>
        </p:txBody>
      </p:sp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6042879-EF27-4CC0-BA24-AE5AC521D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63" y="1027906"/>
            <a:ext cx="2623006" cy="466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772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Game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15</a:t>
            </a:fld>
            <a:endParaRPr lang="it-IT"/>
          </a:p>
        </p:txBody>
      </p:sp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18BB309-26C9-433E-A800-81207185B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95" y="825928"/>
            <a:ext cx="2763982" cy="4913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8D4E69-9808-4AEF-8B7B-18AB3E2806A1}"/>
              </a:ext>
            </a:extLst>
          </p:cNvPr>
          <p:cNvSpPr txBox="1"/>
          <p:nvPr/>
        </p:nvSpPr>
        <p:spPr>
          <a:xfrm>
            <a:off x="838200" y="2442301"/>
            <a:ext cx="6101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Sfrutta le potenzialità della rete neurale sottostante. </a:t>
            </a:r>
          </a:p>
          <a:p>
            <a:r>
              <a:rPr lang="it-IT" dirty="0"/>
              <a:t>Tramite un Quiz, l'utente risponde alle domande casuali semplicemente spostando il cellulare: infatti viene riconosciuto l'occhio e viene visualizzato un puntatore che lo identifica sullo schermo in modo tale da portarlo sulla risposta corretta posizionata su uno dei 4 angoli dello schermo.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642536-3B76-498D-A432-1DF91C4FD956}"/>
              </a:ext>
            </a:extLst>
          </p:cNvPr>
          <p:cNvSpPr txBox="1"/>
          <p:nvPr/>
        </p:nvSpPr>
        <p:spPr>
          <a:xfrm>
            <a:off x="838200" y="4310201"/>
            <a:ext cx="6161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dati delle domande e delle risposte recuperate tramite API pubbliche: viene inviata una richiesta Url e vengono ricevuti i dati casuali in formato JSON.</a:t>
            </a:r>
          </a:p>
        </p:txBody>
      </p:sp>
    </p:spTree>
    <p:extLst>
      <p:ext uri="{BB962C8B-B14F-4D97-AF65-F5344CB8AC3E}">
        <p14:creationId xmlns:p14="http://schemas.microsoft.com/office/powerpoint/2010/main" val="682758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FD63-B14A-41B6-A566-C07E6803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C48D4-B9D1-4745-B287-EEADB9B73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Punto 1</a:t>
            </a:r>
          </a:p>
          <a:p>
            <a:r>
              <a:rPr lang="it-IT" dirty="0"/>
              <a:t>Punto 2</a:t>
            </a:r>
          </a:p>
          <a:p>
            <a:r>
              <a:rPr lang="it-IT" dirty="0"/>
              <a:t>Punto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EEB75-EAAC-468A-8EDB-0414ADA8D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75FC0-ECE9-4ACC-B575-E59D9F80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3CD7-F268-4EB5-BBD4-90309B7E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72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B29706-F80F-4565-B6A8-D5A9FA5C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D056E8-DA69-4BE6-AB26-7DDBCA04A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878510" cy="4351338"/>
          </a:xfrm>
        </p:spPr>
        <p:txBody>
          <a:bodyPr/>
          <a:lstStyle/>
          <a:p>
            <a:r>
              <a:rPr lang="it-IT" sz="2400" dirty="0"/>
              <a:t>Realizzazione di un </a:t>
            </a:r>
            <a:r>
              <a:rPr lang="it-IT" sz="2400" b="1" dirty="0"/>
              <a:t>app in Android </a:t>
            </a:r>
            <a:r>
              <a:rPr lang="it-IT" sz="2400" dirty="0"/>
              <a:t>in grado di riconoscere gli occhi e le pupille di uno o più utenti.</a:t>
            </a:r>
          </a:p>
          <a:p>
            <a:r>
              <a:rPr lang="it-IT" sz="2400" dirty="0"/>
              <a:t>Rete neurale </a:t>
            </a:r>
            <a:r>
              <a:rPr lang="it-IT" sz="2400" dirty="0" err="1"/>
              <a:t>convoluzionale</a:t>
            </a:r>
            <a:r>
              <a:rPr lang="it-IT" sz="2400" dirty="0"/>
              <a:t> (CNN) ottimizzata per sistemi embedded.</a:t>
            </a:r>
          </a:p>
          <a:p>
            <a:r>
              <a:rPr lang="it-IT" sz="2400" dirty="0"/>
              <a:t>Filtraggio </a:t>
            </a:r>
            <a:r>
              <a:rPr lang="it-IT" sz="2400" dirty="0" err="1"/>
              <a:t>real</a:t>
            </a:r>
            <a:r>
              <a:rPr lang="it-IT" sz="2400" dirty="0"/>
              <a:t> time delle immagini tramite fotocamera interna e esterna.</a:t>
            </a:r>
          </a:p>
          <a:p>
            <a:r>
              <a:rPr lang="it-IT" sz="2400" dirty="0"/>
              <a:t>Mini gioco Quiz per sfruttare la rete neurale.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0C6936-A4FB-4864-AB02-D8BA3345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E82F9C-391C-497B-B157-16A90FB1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A786B3-96D6-4855-820A-B598DE4CF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9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occhio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4351338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Google </a:t>
            </a:r>
            <a:r>
              <a:rPr lang="it-IT" sz="2400"/>
              <a:t>Open Image V6: </a:t>
            </a:r>
            <a:endParaRPr lang="it-IT" sz="2400" dirty="0"/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10 mila immagini contenenti una o più persone;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File Excel contenenti posizioni geografiche degli occhi per ogni immagine.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3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847745"/>
            <a:ext cx="568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Per ogni immagine è stato creato un file .xml contenente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immagine;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E5EB5F-BF1E-4B4F-894A-4E5E48337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013" y="2831387"/>
            <a:ext cx="2046676" cy="9854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096000" y="1825625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283723" y="2287290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47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pupilla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1515781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</a:t>
            </a:r>
            <a:r>
              <a:rPr lang="it-IT" sz="2400" dirty="0" err="1"/>
              <a:t>Kaggle</a:t>
            </a:r>
            <a:r>
              <a:rPr lang="it-IT" sz="2400" dirty="0"/>
              <a:t>: </a:t>
            </a:r>
          </a:p>
          <a:p>
            <a:pPr lvl="1"/>
            <a:r>
              <a:rPr lang="it-IT" dirty="0"/>
              <a:t>5 mila immagini contenenti pupille umane;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4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977260"/>
            <a:ext cx="568865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I files .xml contengono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</a:t>
            </a:r>
            <a:r>
              <a:rPr lang="it-IT" sz="2400" dirty="0"/>
              <a:t>dell’oggetto da riconoscere</a:t>
            </a:r>
            <a:r>
              <a:rPr lang="it-IT" sz="2400" i="0" dirty="0">
                <a:effectLst/>
              </a:rPr>
              <a:t>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422877" y="1822740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488739" y="2284405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2ECC93D-3AF4-860B-EA3D-A4A91D5DE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659" y="2883321"/>
            <a:ext cx="1324160" cy="7811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2DC920-61E6-3B97-4F86-F4E3998394A7}"/>
              </a:ext>
            </a:extLst>
          </p:cNvPr>
          <p:cNvSpPr txBox="1"/>
          <p:nvPr/>
        </p:nvSpPr>
        <p:spPr>
          <a:xfrm>
            <a:off x="838200" y="4064048"/>
            <a:ext cx="4114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Tool grafico </a:t>
            </a:r>
            <a:r>
              <a:rPr lang="it-IT" sz="2400" b="1" dirty="0" err="1"/>
              <a:t>LabelImage</a:t>
            </a:r>
            <a:r>
              <a:rPr lang="it-IT" sz="2400" dirty="0"/>
              <a:t> per costruire attorno alle pupille i boxes e per avere in output i corrispettivi file .xml</a:t>
            </a:r>
          </a:p>
        </p:txBody>
      </p:sp>
    </p:spTree>
    <p:extLst>
      <p:ext uri="{BB962C8B-B14F-4D97-AF65-F5344CB8AC3E}">
        <p14:creationId xmlns:p14="http://schemas.microsoft.com/office/powerpoint/2010/main" val="4167106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di Modello </a:t>
            </a:r>
            <a:r>
              <a:rPr lang="it-IT" sz="2000" b="0" i="0" strike="noStrike" dirty="0">
                <a:effectLst/>
              </a:rPr>
              <a:t>SSD </a:t>
            </a:r>
            <a:r>
              <a:rPr lang="it-IT" sz="2000" b="0" i="0" strike="noStrike" dirty="0" err="1">
                <a:effectLst/>
              </a:rPr>
              <a:t>MobileNet</a:t>
            </a:r>
            <a:r>
              <a:rPr lang="it-IT" sz="2000" b="0" i="0" strike="noStrike" dirty="0">
                <a:effectLst/>
              </a:rPr>
              <a:t> V2 </a:t>
            </a:r>
            <a:r>
              <a:rPr lang="it-IT" sz="2000" b="0" i="0" strike="noStrike" dirty="0" err="1">
                <a:effectLst/>
              </a:rPr>
              <a:t>FPNLite</a:t>
            </a:r>
            <a:r>
              <a:rPr lang="it-IT" sz="2000" b="0" i="0" strike="noStrike" dirty="0">
                <a:effectLst/>
              </a:rPr>
              <a:t> 640x640: </a:t>
            </a:r>
            <a:r>
              <a:rPr lang="it-IT" sz="2000" b="0" i="0" dirty="0">
                <a:effectLst/>
              </a:rPr>
              <a:t>leggera e veloce da essere eseguita su smartphone senza consumo di</a:t>
            </a:r>
            <a:br>
              <a:rPr lang="it-IT" sz="2000" dirty="0"/>
            </a:br>
            <a:r>
              <a:rPr lang="it-IT" sz="2000" b="0" i="0" dirty="0">
                <a:effectLst/>
              </a:rPr>
              <a:t>risorse eccessivo mantenendo comunque una precisione adeguata.</a:t>
            </a:r>
          </a:p>
          <a:p>
            <a:r>
              <a:rPr lang="it-IT" sz="2000" dirty="0"/>
              <a:t>Configurato adeguatamente file </a:t>
            </a:r>
            <a:r>
              <a:rPr lang="it-IT" sz="2000" i="1" dirty="0" err="1"/>
              <a:t>pipeline.config</a:t>
            </a:r>
            <a:r>
              <a:rPr lang="it-IT" sz="2000" i="1" dirty="0"/>
              <a:t>.</a:t>
            </a:r>
            <a:endParaRPr lang="it-IT" sz="20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5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91315-DFD3-45A5-BE81-D4308CFD6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1496"/>
            <a:ext cx="3019846" cy="17623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46019E-CCE1-4954-A2D4-E5F7CCB81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91" y="3558310"/>
            <a:ext cx="4742976" cy="2352964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FF9A7172-761D-4AD3-8C0C-BEB68EAD8B23}"/>
              </a:ext>
            </a:extLst>
          </p:cNvPr>
          <p:cNvCxnSpPr>
            <a:cxnSpLocks/>
          </p:cNvCxnSpPr>
          <p:nvPr/>
        </p:nvCxnSpPr>
        <p:spPr>
          <a:xfrm>
            <a:off x="5549817" y="3423373"/>
            <a:ext cx="950674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A1D73D39-3928-4F83-AEE5-B0D18BFB144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10972" y="3436974"/>
            <a:ext cx="1185919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44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</a:t>
            </a:r>
            <a:r>
              <a:rPr lang="it-IT" dirty="0" err="1"/>
              <a:t>Tensorboard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b="0" i="0" dirty="0" err="1">
                <a:solidFill>
                  <a:srgbClr val="202124"/>
                </a:solidFill>
                <a:effectLst/>
              </a:rPr>
              <a:t>TensorBoard</a:t>
            </a:r>
            <a:r>
              <a:rPr lang="it-IT" sz="2000" b="0" i="0" dirty="0">
                <a:solidFill>
                  <a:srgbClr val="202124"/>
                </a:solidFill>
                <a:effectLst/>
              </a:rPr>
              <a:t> fornisce la visualizzazione e gli strumenti necessari per la sperimentazione del machine learning: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Monitoraggio e visualizzazione di metriche come perdita e precisione;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del grafico del modello (operazioni e livelli);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degli istogrammi di pesi, distorsioni o altri tensori man mano che cambiano nel tempo</a:t>
            </a:r>
            <a:r>
              <a:rPr lang="it-IT" sz="2000" dirty="0">
                <a:solidFill>
                  <a:srgbClr val="202124"/>
                </a:solidFill>
              </a:rPr>
              <a:t>.</a:t>
            </a:r>
            <a:endParaRPr lang="it-IT" sz="2000" b="0" i="0" dirty="0">
              <a:solidFill>
                <a:srgbClr val="202124"/>
              </a:solidFill>
              <a:effectLst/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568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7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2022764" y="543098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con persona famosa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47E412-F5E0-489D-AF7A-793F58FE3B91}"/>
              </a:ext>
            </a:extLst>
          </p:cNvPr>
          <p:cNvSpPr txBox="1"/>
          <p:nvPr/>
        </p:nvSpPr>
        <p:spPr>
          <a:xfrm>
            <a:off x="7860145" y="5430982"/>
            <a:ext cx="230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multiplo</a:t>
            </a:r>
          </a:p>
        </p:txBody>
      </p:sp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880BE6F-0AB1-B12C-0056-DE3A70536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87" y="2529685"/>
            <a:ext cx="4892623" cy="2901297"/>
          </a:xfrm>
          <a:prstGeom prst="rect">
            <a:avLst/>
          </a:prstGeom>
        </p:spPr>
      </p:pic>
      <p:pic>
        <p:nvPicPr>
          <p:cNvPr id="12" name="Picture 11" descr="A picture containing text, person, person, spectacles&#10;&#10;Description automatically generated">
            <a:extLst>
              <a:ext uri="{FF2B5EF4-FFF2-40B4-BE49-F238E27FC236}">
                <a16:creationId xmlns:a16="http://schemas.microsoft.com/office/drawing/2014/main" id="{81C8C145-B0B6-F1C7-6542-D28A6DDC1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792" y="2582721"/>
            <a:ext cx="4294550" cy="284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3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8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4839854" y="532843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pupilla</a:t>
            </a: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EE4B90E7-1097-5F28-22CD-616D541E0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879" y="2509407"/>
            <a:ext cx="4199603" cy="28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30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F99E00-F179-4EC8-ADDF-0C3F64D4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5B5029-9CC3-4D87-BF1C-A03BFAF7A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63609"/>
          </a:xfrm>
        </p:spPr>
        <p:txBody>
          <a:bodyPr>
            <a:normAutofit/>
          </a:bodyPr>
          <a:lstStyle/>
          <a:p>
            <a:r>
              <a:rPr lang="it-IT" sz="2400" b="0" i="0" dirty="0">
                <a:effectLst/>
              </a:rPr>
              <a:t>Dopo esserci accertati che la rete funzionasse correttamente e avesse dei livelli di precisione sopra una certa soglia, si è ottenuto in output un modello addestrato e pronto all’uso, che poi è stato convertito e quantizzato in un formato adatto ai sistemi embedded.</a:t>
            </a:r>
            <a:endParaRPr lang="it-IT" sz="24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8B9638-5B65-4015-9657-F3BD19315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C05599-5931-4AA5-B1EF-665A5EF5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61C45D-02C5-4F2F-8035-BB409AF2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9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69C427-3246-42CE-BC3D-9A88B3EC1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602" y="3410661"/>
            <a:ext cx="4810796" cy="118126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2DABB8-3F11-4F93-94B6-1CF7A4F2E8C5}"/>
              </a:ext>
            </a:extLst>
          </p:cNvPr>
          <p:cNvCxnSpPr/>
          <p:nvPr/>
        </p:nvCxnSpPr>
        <p:spPr>
          <a:xfrm>
            <a:off x="5853869" y="4666004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0F9E77E-9E8B-42E2-9322-E84B3616ADAF}"/>
              </a:ext>
            </a:extLst>
          </p:cNvPr>
          <p:cNvSpPr txBox="1"/>
          <p:nvPr/>
        </p:nvSpPr>
        <p:spPr>
          <a:xfrm>
            <a:off x="4038600" y="5426579"/>
            <a:ext cx="3430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Otteniamo in output un file .</a:t>
            </a:r>
            <a:r>
              <a:rPr lang="it-IT" dirty="0" err="1"/>
              <a:t>tflite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99740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866</Words>
  <Application>Microsoft Office PowerPoint</Application>
  <PresentationFormat>Widescreen</PresentationFormat>
  <Paragraphs>124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Aharoni</vt:lpstr>
      <vt:lpstr>-apple-system</vt:lpstr>
      <vt:lpstr>Arial</vt:lpstr>
      <vt:lpstr>Calibri</vt:lpstr>
      <vt:lpstr>Calibri Light</vt:lpstr>
      <vt:lpstr>Tema di Office</vt:lpstr>
      <vt:lpstr>EYE TRACKER</vt:lpstr>
      <vt:lpstr>Introduzione</vt:lpstr>
      <vt:lpstr>Dataset occhio</vt:lpstr>
      <vt:lpstr>Dataset pupilla</vt:lpstr>
      <vt:lpstr>Training</vt:lpstr>
      <vt:lpstr>Training Tensorboard</vt:lpstr>
      <vt:lpstr>Testing </vt:lpstr>
      <vt:lpstr>Testing </vt:lpstr>
      <vt:lpstr>Tensorflow Lite</vt:lpstr>
      <vt:lpstr>Tensorflow Lite</vt:lpstr>
      <vt:lpstr>Android</vt:lpstr>
      <vt:lpstr>Android</vt:lpstr>
      <vt:lpstr>Android</vt:lpstr>
      <vt:lpstr>Android</vt:lpstr>
      <vt:lpstr>Android</vt:lpstr>
      <vt:lpstr>Conclusioni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TRACKER</dc:title>
  <dc:creator>Filippo Veronesi - filippo.veronesi2@studio.unibo.it</dc:creator>
  <cp:lastModifiedBy>Filippo Veronesi - filippo.veronesi2@studio.unibo.it</cp:lastModifiedBy>
  <cp:revision>30</cp:revision>
  <dcterms:created xsi:type="dcterms:W3CDTF">2022-04-01T13:35:41Z</dcterms:created>
  <dcterms:modified xsi:type="dcterms:W3CDTF">2022-05-06T16:45:17Z</dcterms:modified>
</cp:coreProperties>
</file>

<file path=docProps/thumbnail.jpeg>
</file>